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8D063F-7217-9825-14DA-24E2513B7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1D5C8B-3DF3-A58F-78D0-EBEBECDB4E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F58AFB-DED6-DA9B-34E8-6FFFE06FB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CEE382-FA4F-212F-FF15-586C0A87A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68FF70-D1C8-2869-94B4-1AC82F5E7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757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40E6A-0E3B-00F4-3062-B8F9CE38A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7B98CCD-5637-8748-0BAB-E72CCD893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C727F8-5BDB-0FE8-A698-04005CE2C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0D85F3-C175-CC5F-0C0D-344AD11ED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0EE627-5963-4FF9-67CE-B3CAC5D36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108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403F168-2830-E2AD-C359-E292D4FCB9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5230467-CE6B-C3C4-1101-AA220508D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96F467-CEA2-34FD-F171-297AB4AE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7C755A-0933-7A95-1FA3-FCC68235E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F35978-A4DB-A9F2-EF6A-2955BB8F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953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23C417-4B95-C6DC-1F14-CA1EAD6FA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F8C3D8-25A2-7E68-D85A-732918712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E008DE-B168-2F8C-5CE5-FBC7DE14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115074-2ABB-8049-588C-0E40A4C7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C11637-7FE4-CF53-088D-145F28BB9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00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9FBAE8-1E5B-7A12-0296-2E71804A0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8F59AF-A574-7A46-4833-8845B83D0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AB803A-06E7-6530-B692-898375EF0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54D3BD-3B2C-0CA2-B401-C4EE4B16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FF4D03-1876-34A7-78AA-2A9C8C9D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19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713D2-29DC-EE15-0AA2-31239E7A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831A6B-2C7C-180E-FB3D-D70B09F354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7419A1-2ED2-5739-A3F7-C93C273A6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78E751-E5B4-C2B1-6C99-5E133296A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F5B8BE-8DF1-EC43-F7EF-177387B0C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7A5FA6-25F6-4C29-409B-61E108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36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3F58B-3F89-EA50-5FBD-5BFBC691F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615994-FF23-0F0C-FA1E-9830EFC37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2294C15-25E8-C68C-B678-D9CB62D89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A43EB7-D89E-4204-B772-EF254B310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DDE564E-C411-3D88-7BED-CEBC5B9E1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12F2AB-154A-87A9-6749-726D44D3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EBA188C-95C4-BD74-2296-34A023B6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9FA2B5F-73B0-2929-69FF-1D5E316DA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4252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277B9-5E39-CABA-52CF-3F5CC5F93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E74F39-37A7-EFC0-3D2A-319D7D0FF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1969DB-9430-856E-9264-0165969A1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A782D9-9DDB-B8B3-B456-4B5DF0252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66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8C946D1-6F2B-4CFD-0A5D-95AFB9E6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FCC9AD-F8C9-AAAE-2EBB-2BCBC22F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56874D9-0AD7-5A84-5522-DBB13F3B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3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442AD-4BBD-2119-267E-AD7455433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4F8E5B-A139-C3A0-37E6-A709C6BD4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AB7D1A-790B-35D9-B7D4-410AC563A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1132DE-D8F2-0F5D-0870-C321EBCD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9DC74B-78A3-5E05-D34B-A7FE096E5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3CFF39E-7939-9C24-C768-808FB703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800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CB6837-2E15-659B-16E3-C30797C11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7A07EC7-7E2E-DDF4-C128-CB659F331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B96777-F22A-0ABC-6B60-E9A68E13A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CCC70E-E90D-FB8D-FC82-155957BD6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B9D413-3408-0CE4-ACBB-D37A60208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B7425D-D7A4-D0D3-EC15-6EBFFA43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805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B000E-15BC-D4CF-D822-32752BB47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B77471-C947-F395-3B98-78F1DA8C0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A1562E-E0A6-874E-8064-C4E9C1ABD4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9A7CB9-2F8A-48D2-BC99-2E0FDACACCB2}" type="datetimeFigureOut">
              <a:rPr lang="ru-RU" smtClean="0"/>
              <a:t>18.11.2025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CD238A-E362-F147-0D46-23FC32A46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7FCB88-4836-A43A-EDC5-D5D712E5A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508D79-EBFC-493D-805E-578D312B48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874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Видео 4" descr="Формулы математических и научный">
            <a:extLst>
              <a:ext uri="{FF2B5EF4-FFF2-40B4-BE49-F238E27FC236}">
                <a16:creationId xmlns:a16="http://schemas.microsoft.com/office/drawing/2014/main" id="{A4DCA443-C771-E2F0-25A1-927DF37EEC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2387CB-0587-BE26-B489-8006D91EE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554845"/>
            <a:ext cx="10656891" cy="3902673"/>
          </a:xfrm>
        </p:spPr>
        <p:txBody>
          <a:bodyPr anchor="t">
            <a:normAutofit/>
          </a:bodyPr>
          <a:lstStyle/>
          <a:p>
            <a:pPr algn="l"/>
            <a:r>
              <a:rPr lang="ru-RU" sz="5200" b="1" dirty="0">
                <a:solidFill>
                  <a:schemeClr val="bg1">
                    <a:lumMod val="95000"/>
                  </a:schemeClr>
                </a:solidFill>
              </a:rPr>
              <a:t>Химические реакции в жизни человека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D5607E-AAEB-8F30-9517-0B00FA0FC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523" y="4718033"/>
            <a:ext cx="10678296" cy="1175039"/>
          </a:xfrm>
        </p:spPr>
        <p:txBody>
          <a:bodyPr anchor="b">
            <a:normAutofit/>
          </a:bodyPr>
          <a:lstStyle/>
          <a:p>
            <a:pPr algn="l"/>
            <a:r>
              <a:rPr lang="ru-RU" dirty="0">
                <a:solidFill>
                  <a:srgbClr val="FFFFFF"/>
                </a:solidFill>
              </a:rPr>
              <a:t>Даниэль Ханукаев</a:t>
            </a:r>
            <a:br>
              <a:rPr lang="ru-RU" dirty="0">
                <a:solidFill>
                  <a:srgbClr val="FFFFFF"/>
                </a:solidFill>
              </a:rPr>
            </a:br>
            <a:r>
              <a:rPr lang="ru-RU" dirty="0">
                <a:solidFill>
                  <a:srgbClr val="FFFFFF"/>
                </a:solidFill>
              </a:rPr>
              <a:t>8А</a:t>
            </a:r>
          </a:p>
        </p:txBody>
      </p:sp>
    </p:spTree>
    <p:extLst>
      <p:ext uri="{BB962C8B-B14F-4D97-AF65-F5344CB8AC3E}">
        <p14:creationId xmlns:p14="http://schemas.microsoft.com/office/powerpoint/2010/main" val="407465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862097-ED77-EEAE-9808-E17119872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Что такое химическая реакция?</a:t>
            </a:r>
          </a:p>
        </p:txBody>
      </p:sp>
      <p:grpSp>
        <p:nvGrpSpPr>
          <p:cNvPr id="27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5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6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E39712-7D6B-507C-61D9-5266324D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Химическая реакция - это процесс, при котором одни вещества превращаются в другие.</a:t>
            </a:r>
            <a:br>
              <a:rPr lang="ru-RU">
                <a:solidFill>
                  <a:schemeClr val="bg1"/>
                </a:solidFill>
              </a:rPr>
            </a:br>
            <a:r>
              <a:rPr lang="ru-RU">
                <a:solidFill>
                  <a:schemeClr val="bg1"/>
                </a:solidFill>
              </a:rPr>
              <a:t>Мы встречаем реакции каждый день: дома, в организме, на улице и в технике.</a:t>
            </a:r>
          </a:p>
        </p:txBody>
      </p:sp>
    </p:spTree>
    <p:extLst>
      <p:ext uri="{BB962C8B-B14F-4D97-AF65-F5344CB8AC3E}">
        <p14:creationId xmlns:p14="http://schemas.microsoft.com/office/powerpoint/2010/main" val="3663409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Свечи для спа">
            <a:extLst>
              <a:ext uri="{FF2B5EF4-FFF2-40B4-BE49-F238E27FC236}">
                <a16:creationId xmlns:a16="http://schemas.microsoft.com/office/drawing/2014/main" id="{1CCFDA92-2C03-377F-D6CE-0607A052F5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736" r="26221"/>
          <a:stretch>
            <a:fillRect/>
          </a:stretch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B7E53F-C13F-9F78-CAEE-7CC252458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ru-RU" sz="4000"/>
              <a:t>Пример 1: Горение свечи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C69923-CF66-A128-75CE-6442E15ED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r>
              <a:rPr lang="ru-RU" sz="2000"/>
              <a:t>Когда мы зажигаем свечу, парафиновый воск реагирует с кислородом воздуха.</a:t>
            </a:r>
            <a:br>
              <a:rPr lang="ru-RU" sz="2000"/>
            </a:br>
            <a:r>
              <a:rPr lang="ru-RU" sz="2000"/>
              <a:t>Выделяется свет и тепло.</a:t>
            </a:r>
            <a:br>
              <a:rPr lang="ru-RU" sz="2000"/>
            </a:br>
            <a:r>
              <a:rPr lang="ru-RU" sz="2000"/>
              <a:t>Это обычная и знакомая реакция.</a:t>
            </a:r>
          </a:p>
        </p:txBody>
      </p:sp>
    </p:spTree>
    <p:extLst>
      <p:ext uri="{BB962C8B-B14F-4D97-AF65-F5344CB8AC3E}">
        <p14:creationId xmlns:p14="http://schemas.microsoft.com/office/powerpoint/2010/main" val="96102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Изображение выглядит как снимок экрана, канцелярская кнопка, канцтовары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E46919D-A024-BA7D-85F5-3E89A854B1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69" r="39556"/>
          <a:stretch>
            <a:fillRect/>
          </a:stretch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3C3575-9496-2637-9ACF-D698E8D92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ru-RU" sz="3700"/>
              <a:t>Пример 2: Приготовление яичницы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857A4D-2F0D-470D-2BB9-12A4E5354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ru-RU" sz="2000"/>
              <a:t>При нагревании белок в яйце сворачивается — это химическая реакция.</a:t>
            </a:r>
            <a:br>
              <a:rPr lang="ru-RU" sz="2000"/>
            </a:br>
            <a:r>
              <a:rPr lang="ru-RU" sz="2000"/>
              <a:t>Сырый белок превращается в твёрдый.</a:t>
            </a:r>
          </a:p>
        </p:txBody>
      </p:sp>
    </p:spTree>
    <p:extLst>
      <p:ext uri="{BB962C8B-B14F-4D97-AF65-F5344CB8AC3E}">
        <p14:creationId xmlns:p14="http://schemas.microsoft.com/office/powerpoint/2010/main" val="1863231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Плавающий зеленый Apple on зеленый фон">
            <a:extLst>
              <a:ext uri="{FF2B5EF4-FFF2-40B4-BE49-F238E27FC236}">
                <a16:creationId xmlns:a16="http://schemas.microsoft.com/office/drawing/2014/main" id="{729EF592-DF29-C674-A678-70A0C6F801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700" r="24614" b="1"/>
          <a:stretch>
            <a:fillRect/>
          </a:stretch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25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17525-5BC2-0F6A-DFD3-DA77E332E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ru-RU" sz="4000"/>
              <a:t>Пример 3: Потемнение разрезанного яблока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380028-3272-BE64-F1A8-4B2A61B36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ru-RU" sz="2000"/>
              <a:t>Если разрезать яблоко и оставить на воздухе, оно темнеет.</a:t>
            </a:r>
            <a:br>
              <a:rPr lang="ru-RU" sz="2000"/>
            </a:br>
            <a:r>
              <a:rPr lang="ru-RU" sz="2000"/>
              <a:t>Это происходит из-за реакции веществ яблока с кислородом.</a:t>
            </a:r>
          </a:p>
        </p:txBody>
      </p:sp>
    </p:spTree>
    <p:extLst>
      <p:ext uri="{BB962C8B-B14F-4D97-AF65-F5344CB8AC3E}">
        <p14:creationId xmlns:p14="http://schemas.microsoft.com/office/powerpoint/2010/main" val="325563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F2D72C-6477-0B02-9994-3CE0275B1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3" y="1671569"/>
            <a:ext cx="5801917" cy="2228760"/>
          </a:xfrm>
        </p:spPr>
        <p:txBody>
          <a:bodyPr anchor="b">
            <a:normAutofit/>
          </a:bodyPr>
          <a:lstStyle/>
          <a:p>
            <a:r>
              <a:rPr lang="ru-RU" sz="4000"/>
              <a:t>Пример 4: Растворение сахара в чае</a:t>
            </a:r>
          </a:p>
        </p:txBody>
      </p:sp>
      <p:pic>
        <p:nvPicPr>
          <p:cNvPr id="26" name="Graphic 25" descr="Чай">
            <a:extLst>
              <a:ext uri="{FF2B5EF4-FFF2-40B4-BE49-F238E27FC236}">
                <a16:creationId xmlns:a16="http://schemas.microsoft.com/office/drawing/2014/main" id="{3AFD8C6D-34A6-F589-2576-F35AA656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4D4A4666-BF86-0034-AA88-2FA8E0E32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364" y="4072044"/>
            <a:ext cx="5801917" cy="2057045"/>
          </a:xfrm>
        </p:spPr>
        <p:txBody>
          <a:bodyPr>
            <a:normAutofit/>
          </a:bodyPr>
          <a:lstStyle/>
          <a:p>
            <a:r>
              <a:rPr lang="ru-RU" sz="2000"/>
              <a:t>Сахар смешивается с водой, и молекулы сахара расходятся по всему раствору.</a:t>
            </a:r>
            <a:br>
              <a:rPr lang="ru-RU" sz="2000"/>
            </a:br>
            <a:r>
              <a:rPr lang="ru-RU" sz="2000"/>
              <a:t>Это процесс, который делает чай сладким.</a:t>
            </a:r>
            <a:br>
              <a:rPr lang="ru-RU" sz="2000"/>
            </a:br>
            <a:br>
              <a:rPr lang="ru-RU" sz="2000"/>
            </a:br>
            <a:r>
              <a:rPr lang="ru-RU" sz="2000"/>
              <a:t>(физико-химический процесс)</a:t>
            </a:r>
          </a:p>
        </p:txBody>
      </p:sp>
      <p:pic>
        <p:nvPicPr>
          <p:cNvPr id="28" name="Graphic 27" descr="Чай">
            <a:extLst>
              <a:ext uri="{FF2B5EF4-FFF2-40B4-BE49-F238E27FC236}">
                <a16:creationId xmlns:a16="http://schemas.microsoft.com/office/drawing/2014/main" id="{8393C61F-2A01-4073-B0E2-3131CB645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0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BE40B1-2304-9BCE-C51C-9DB426F4B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3645673"/>
            <a:ext cx="8769350" cy="950181"/>
          </a:xfrm>
        </p:spPr>
        <p:txBody>
          <a:bodyPr anchor="b">
            <a:normAutofit/>
          </a:bodyPr>
          <a:lstStyle/>
          <a:p>
            <a:pPr algn="ctr"/>
            <a:r>
              <a:rPr lang="ru-RU" sz="3600" dirty="0"/>
              <a:t>Пример 5: Ржавчина на железе</a:t>
            </a:r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D845573F-F83A-4A47-B94A-2E6465F11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6883" y="557880"/>
            <a:ext cx="3458235" cy="295968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3E9CA91-0E2B-49CD-A0F6-2EA79F02F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07954" y="676385"/>
            <a:ext cx="3236724" cy="2678356"/>
          </a:xfrm>
          <a:custGeom>
            <a:avLst/>
            <a:gdLst>
              <a:gd name="connsiteX0" fmla="*/ 1852211 w 3236724"/>
              <a:gd name="connsiteY0" fmla="*/ 0 h 2678356"/>
              <a:gd name="connsiteX1" fmla="*/ 1852285 w 3236724"/>
              <a:gd name="connsiteY1" fmla="*/ 3 h 2678356"/>
              <a:gd name="connsiteX2" fmla="*/ 1852359 w 3236724"/>
              <a:gd name="connsiteY2" fmla="*/ 0 h 2678356"/>
              <a:gd name="connsiteX3" fmla="*/ 2434596 w 3236724"/>
              <a:gd name="connsiteY3" fmla="*/ 106974 h 2678356"/>
              <a:gd name="connsiteX4" fmla="*/ 2859238 w 3236724"/>
              <a:gd name="connsiteY4" fmla="*/ 395597 h 2678356"/>
              <a:gd name="connsiteX5" fmla="*/ 3236724 w 3236724"/>
              <a:gd name="connsiteY5" fmla="*/ 1417925 h 2678356"/>
              <a:gd name="connsiteX6" fmla="*/ 3068575 w 3236724"/>
              <a:gd name="connsiteY6" fmla="*/ 1837191 h 2678356"/>
              <a:gd name="connsiteX7" fmla="*/ 2570726 w 3236724"/>
              <a:gd name="connsiteY7" fmla="*/ 2227590 h 2678356"/>
              <a:gd name="connsiteX8" fmla="*/ 2461266 w 3236724"/>
              <a:gd name="connsiteY8" fmla="*/ 2302270 h 2678356"/>
              <a:gd name="connsiteX9" fmla="*/ 1561831 w 3236724"/>
              <a:gd name="connsiteY9" fmla="*/ 2678356 h 2678356"/>
              <a:gd name="connsiteX10" fmla="*/ 1561750 w 3236724"/>
              <a:gd name="connsiteY10" fmla="*/ 2678352 h 2678356"/>
              <a:gd name="connsiteX11" fmla="*/ 1561683 w 3236724"/>
              <a:gd name="connsiteY11" fmla="*/ 2678356 h 2678356"/>
              <a:gd name="connsiteX12" fmla="*/ 376860 w 3236724"/>
              <a:gd name="connsiteY12" fmla="*/ 2067039 h 2678356"/>
              <a:gd name="connsiteX13" fmla="*/ 250592 w 3236724"/>
              <a:gd name="connsiteY13" fmla="*/ 1910648 h 2678356"/>
              <a:gd name="connsiteX14" fmla="*/ 0 w 3236724"/>
              <a:gd name="connsiteY14" fmla="*/ 1417925 h 2678356"/>
              <a:gd name="connsiteX15" fmla="*/ 151411 w 3236724"/>
              <a:gd name="connsiteY15" fmla="*/ 887282 h 2678356"/>
              <a:gd name="connsiteX16" fmla="*/ 568971 w 3236724"/>
              <a:gd name="connsiteY16" fmla="*/ 431316 h 2678356"/>
              <a:gd name="connsiteX17" fmla="*/ 1172669 w 3236724"/>
              <a:gd name="connsiteY17" fmla="*/ 115107 h 2678356"/>
              <a:gd name="connsiteX18" fmla="*/ 1852211 w 3236724"/>
              <a:gd name="connsiteY18" fmla="*/ 0 h 267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36724" h="2678356">
                <a:moveTo>
                  <a:pt x="1852211" y="0"/>
                </a:moveTo>
                <a:lnTo>
                  <a:pt x="1852285" y="3"/>
                </a:lnTo>
                <a:lnTo>
                  <a:pt x="1852359" y="0"/>
                </a:lnTo>
                <a:cubicBezTo>
                  <a:pt x="2065168" y="0"/>
                  <a:pt x="2261029" y="36024"/>
                  <a:pt x="2434596" y="106974"/>
                </a:cubicBezTo>
                <a:cubicBezTo>
                  <a:pt x="2597258" y="173517"/>
                  <a:pt x="2740125" y="270643"/>
                  <a:pt x="2859238" y="395597"/>
                </a:cubicBezTo>
                <a:cubicBezTo>
                  <a:pt x="3102677" y="651072"/>
                  <a:pt x="3236724" y="1014131"/>
                  <a:pt x="3236724" y="1417925"/>
                </a:cubicBezTo>
                <a:cubicBezTo>
                  <a:pt x="3236724" y="1579026"/>
                  <a:pt x="3184842" y="1708324"/>
                  <a:pt x="3068575" y="1837191"/>
                </a:cubicBezTo>
                <a:cubicBezTo>
                  <a:pt x="2946961" y="1971994"/>
                  <a:pt x="2764225" y="2096154"/>
                  <a:pt x="2570726" y="2227590"/>
                </a:cubicBezTo>
                <a:cubicBezTo>
                  <a:pt x="2535026" y="2251811"/>
                  <a:pt x="2498146" y="2276888"/>
                  <a:pt x="2461266" y="2302270"/>
                </a:cubicBezTo>
                <a:cubicBezTo>
                  <a:pt x="2131149" y="2529427"/>
                  <a:pt x="1890211" y="2678356"/>
                  <a:pt x="1561831" y="2678356"/>
                </a:cubicBezTo>
                <a:lnTo>
                  <a:pt x="1561750" y="2678352"/>
                </a:lnTo>
                <a:lnTo>
                  <a:pt x="1561683" y="2678356"/>
                </a:lnTo>
                <a:cubicBezTo>
                  <a:pt x="1061332" y="2678356"/>
                  <a:pt x="706977" y="2495543"/>
                  <a:pt x="376860" y="2067039"/>
                </a:cubicBezTo>
                <a:cubicBezTo>
                  <a:pt x="333659" y="2010953"/>
                  <a:pt x="291431" y="1959945"/>
                  <a:pt x="250592" y="1910648"/>
                </a:cubicBezTo>
                <a:cubicBezTo>
                  <a:pt x="81331" y="1706243"/>
                  <a:pt x="0" y="1599944"/>
                  <a:pt x="0" y="1417925"/>
                </a:cubicBezTo>
                <a:cubicBezTo>
                  <a:pt x="0" y="1237191"/>
                  <a:pt x="50979" y="1058657"/>
                  <a:pt x="151411" y="887282"/>
                </a:cubicBezTo>
                <a:cubicBezTo>
                  <a:pt x="249689" y="719635"/>
                  <a:pt x="390195" y="566180"/>
                  <a:pt x="568971" y="431316"/>
                </a:cubicBezTo>
                <a:cubicBezTo>
                  <a:pt x="744691" y="298716"/>
                  <a:pt x="953401" y="189359"/>
                  <a:pt x="1172669" y="115107"/>
                </a:cubicBezTo>
                <a:cubicBezTo>
                  <a:pt x="1397840" y="38716"/>
                  <a:pt x="1626554" y="0"/>
                  <a:pt x="1852211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Graphic 6" descr="Заставка">
            <a:extLst>
              <a:ext uri="{FF2B5EF4-FFF2-40B4-BE49-F238E27FC236}">
                <a16:creationId xmlns:a16="http://schemas.microsoft.com/office/drawing/2014/main" id="{8C39349B-DDC6-DA06-B331-5D9F9C2E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6425" y="1387767"/>
            <a:ext cx="1255592" cy="1255592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A22B999A-45E9-1E38-2D92-74ACCEEEE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4" y="4595854"/>
            <a:ext cx="8932863" cy="1623971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Если железо долго стоит на воздухе и влажности, оно покрывается ржавчиной.</a:t>
            </a:r>
            <a:br>
              <a:rPr lang="ru-RU" sz="2000" dirty="0"/>
            </a:br>
            <a:r>
              <a:rPr lang="ru-RU" sz="2000" dirty="0"/>
              <a:t>Железо реагирует с водой и кислородом.</a:t>
            </a:r>
          </a:p>
        </p:txBody>
      </p:sp>
    </p:spTree>
    <p:extLst>
      <p:ext uri="{BB962C8B-B14F-4D97-AF65-F5344CB8AC3E}">
        <p14:creationId xmlns:p14="http://schemas.microsoft.com/office/powerpoint/2010/main" val="23802000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188</Words>
  <Application>Microsoft Office PowerPoint</Application>
  <PresentationFormat>Широкоэкранный</PresentationFormat>
  <Paragraphs>14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Meiryo</vt:lpstr>
      <vt:lpstr>Aptos</vt:lpstr>
      <vt:lpstr>Aptos Display</vt:lpstr>
      <vt:lpstr>Arial</vt:lpstr>
      <vt:lpstr>Тема Office</vt:lpstr>
      <vt:lpstr>Химические реакции в жизни человека</vt:lpstr>
      <vt:lpstr>Что такое химическая реакция?</vt:lpstr>
      <vt:lpstr>Пример 1: Горение свечи</vt:lpstr>
      <vt:lpstr>Пример 2: Приготовление яичницы</vt:lpstr>
      <vt:lpstr>Пример 3: Потемнение разрезанного яблока</vt:lpstr>
      <vt:lpstr>Пример 4: Растворение сахара в чае</vt:lpstr>
      <vt:lpstr>Пример 5: Ржавчина на железе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דניאל חנוכייב</dc:creator>
  <cp:lastModifiedBy>דניאל חנוכייב</cp:lastModifiedBy>
  <cp:revision>1</cp:revision>
  <dcterms:created xsi:type="dcterms:W3CDTF">2025-11-17T22:03:24Z</dcterms:created>
  <dcterms:modified xsi:type="dcterms:W3CDTF">2025-11-17T22:12:27Z</dcterms:modified>
</cp:coreProperties>
</file>

<file path=docProps/thumbnail.jpeg>
</file>